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92" r:id="rId3"/>
    <p:sldId id="258" r:id="rId4"/>
    <p:sldId id="293" r:id="rId5"/>
    <p:sldId id="262" r:id="rId6"/>
    <p:sldId id="274" r:id="rId7"/>
    <p:sldId id="299" r:id="rId8"/>
    <p:sldId id="300" r:id="rId9"/>
    <p:sldId id="301" r:id="rId10"/>
    <p:sldId id="302" r:id="rId11"/>
    <p:sldId id="303" r:id="rId12"/>
    <p:sldId id="266" r:id="rId13"/>
    <p:sldId id="304" r:id="rId14"/>
    <p:sldId id="305" r:id="rId15"/>
    <p:sldId id="306" r:id="rId16"/>
    <p:sldId id="307" r:id="rId17"/>
    <p:sldId id="308" r:id="rId18"/>
    <p:sldId id="309" r:id="rId19"/>
    <p:sldId id="312" r:id="rId20"/>
    <p:sldId id="313" r:id="rId2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7F5526-9225-4C32-B9FF-68A7F27B8478}" type="datetimeFigureOut">
              <a:rPr lang="sv-SE" smtClean="0"/>
              <a:t>2022-10-15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21BC3-1731-4690-8D2F-3731DDFAE2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5507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055D3-8080-4064-BBAC-7F1E0B3B8FC8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99975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3ADFC8-3003-3C22-2092-63B408AF5A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B023C4C-92BB-CF55-2F50-5A8006CDA4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60918E5-104C-F379-1FE9-E3071FAC1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EC61-1A7E-44A5-AA54-F4D3EA5B529E}" type="datetimeFigureOut">
              <a:rPr lang="sv-SE" smtClean="0"/>
              <a:t>2022-10-15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2F34446-2774-2A17-931B-1540E3D74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8478A53-8DD7-EC2B-94FF-5A0262CB7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F4CB-6DFD-4001-9AF6-BD32F57001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435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5B1D48-E830-853F-A905-32B491BA6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44674DE-91EA-86A2-335F-D1AF82296F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17FB163-E5B4-A61C-5A1E-05DDE82D1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EC61-1A7E-44A5-AA54-F4D3EA5B529E}" type="datetimeFigureOut">
              <a:rPr lang="sv-SE" smtClean="0"/>
              <a:t>2022-10-15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28B633A-0505-EF25-AE5D-7B525A2C9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2636710-31A2-35B6-18AF-ECEF2990E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F4CB-6DFD-4001-9AF6-BD32F57001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9834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A0EA587F-F819-BA13-6010-7E7AA8ED1D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0F2BEA2-B20C-E2D1-AD33-87438A3A2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5FDD809-A1FB-8E4C-AEC1-314B7AC1B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EC61-1A7E-44A5-AA54-F4D3EA5B529E}" type="datetimeFigureOut">
              <a:rPr lang="sv-SE" smtClean="0"/>
              <a:t>2022-10-15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080A70-F5F6-6EAF-6BF2-9937551E3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CA8A221-39F6-4822-A03F-35ED869B0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F4CB-6DFD-4001-9AF6-BD32F57001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0230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697176-304E-981D-45B1-7D9837AF2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66933EE-BB30-D97C-7E0C-B6BF3739E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103B352-57A8-43D8-D074-D06932060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EC61-1A7E-44A5-AA54-F4D3EA5B529E}" type="datetimeFigureOut">
              <a:rPr lang="sv-SE" smtClean="0"/>
              <a:t>2022-10-15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C085C4E-50BC-C7D5-8C4D-8679D094C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9E5BEBF-86A0-C4AA-8835-899C55E93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F4CB-6DFD-4001-9AF6-BD32F57001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2483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E043E6-48C5-D40D-40B2-DF6AC9627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097F6FC-5551-CA8B-220F-88414D64F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556FA08-8D58-5060-41F6-F4CE131E2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EC61-1A7E-44A5-AA54-F4D3EA5B529E}" type="datetimeFigureOut">
              <a:rPr lang="sv-SE" smtClean="0"/>
              <a:t>2022-10-15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C125275-A770-3A31-928C-2ED6E640B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8CD7BCE-8F2B-B5F3-6F74-854CB9B13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F4CB-6DFD-4001-9AF6-BD32F57001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9573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3AA1E9-3A8C-66E9-674C-B2A3BDF63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7A62D92-D52A-BA1A-633E-77FD1EA12C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327E8C9-E24E-64D5-2DA2-F576C07A5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066BE03-92CE-76D8-5F43-F3C478D6B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EC61-1A7E-44A5-AA54-F4D3EA5B529E}" type="datetimeFigureOut">
              <a:rPr lang="sv-SE" smtClean="0"/>
              <a:t>2022-10-15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957F8BA-F7CF-DD21-C4F4-116626EBB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8C9B8EB-98A1-494D-4563-EFE5AE3C8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F4CB-6DFD-4001-9AF6-BD32F57001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911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F94107-13D8-C83D-0AD9-DD18F20B5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66D21A-C274-927C-88EC-94905A8E8E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A56FE31-9EE2-FB97-0732-6A5501E3F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5A1CD851-4054-3FB9-7C1B-618F74199C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A1F4AD3-8DB7-BEE6-506F-A6928F6865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D1F6650-9FDF-E635-DD96-1C560DF39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EC61-1A7E-44A5-AA54-F4D3EA5B529E}" type="datetimeFigureOut">
              <a:rPr lang="sv-SE" smtClean="0"/>
              <a:t>2022-10-15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1E131FA-2DF2-945F-67CD-C4BCF0CE5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B056151-424C-B1A3-1561-3AEF07931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F4CB-6DFD-4001-9AF6-BD32F57001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1964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A9F142-DAE9-DCB0-E72B-3A1A392F1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AFD30E0-455E-E52C-34AB-4C845C5BE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EC61-1A7E-44A5-AA54-F4D3EA5B529E}" type="datetimeFigureOut">
              <a:rPr lang="sv-SE" smtClean="0"/>
              <a:t>2022-10-15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3A77E8C-E91E-4BAD-6B48-AC0F5ECCE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F5B20D1-19E5-0B28-E253-B65701904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F4CB-6DFD-4001-9AF6-BD32F57001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910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675E3E7-4AF3-22ED-1B8A-AA841296D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EC61-1A7E-44A5-AA54-F4D3EA5B529E}" type="datetimeFigureOut">
              <a:rPr lang="sv-SE" smtClean="0"/>
              <a:t>2022-10-15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F5696FD-67DC-C4DE-D89C-3826A6E10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17CC7A6-B1FB-7269-4CB1-39BB0F12C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F4CB-6DFD-4001-9AF6-BD32F57001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8074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51B7CB-F7A3-F544-A101-95FAC1EC0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C073A9D-3697-D74A-549D-89235A90C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536A8B8-9767-F20D-B56A-3E3BDE85F9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3A3D62B-2950-12B4-5B7F-1A485C4A2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EC61-1A7E-44A5-AA54-F4D3EA5B529E}" type="datetimeFigureOut">
              <a:rPr lang="sv-SE" smtClean="0"/>
              <a:t>2022-10-15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710E28C-AB7E-F708-954A-1002E6C3A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22FD4EE-C5C7-DD6E-00A2-2028DF628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F4CB-6DFD-4001-9AF6-BD32F57001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6083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85A949-5D41-709B-B327-F8174AD8D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91464E8-7FC9-5AF9-FBE3-54B379CD66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26C5A68-617A-6730-3EF9-4EA52C026E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98DAD7A-A0A9-39E5-240C-8DFF6B454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EC61-1A7E-44A5-AA54-F4D3EA5B529E}" type="datetimeFigureOut">
              <a:rPr lang="sv-SE" smtClean="0"/>
              <a:t>2022-10-15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7B2FF1E-0364-EFA2-AF6E-F46D2F9A6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AF74DCA-B941-E35F-1537-E08EA7270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F4CB-6DFD-4001-9AF6-BD32F57001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827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E23B80D1-92FF-774F-D296-66CB502EF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935C5F9-A1FA-17B9-17A1-F43B8BDF6F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DBCA7B2-697F-6823-33C6-7D8179E2B0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0EC61-1A7E-44A5-AA54-F4D3EA5B529E}" type="datetimeFigureOut">
              <a:rPr lang="sv-SE" smtClean="0"/>
              <a:t>2022-10-15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D4E4A57-C5B4-AAD3-AB59-C876FBC13A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61FAF8B-3563-DC5D-9360-FFA934184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8F4CB-6DFD-4001-9AF6-BD32F57001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4388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demenscentrum.se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demenscentrum.s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ttledarskap.n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2CA196A-A9D8-F7D4-5508-A280BEA2810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0" r="2" b="14655"/>
          <a:stretch/>
        </p:blipFill>
        <p:spPr>
          <a:xfrm>
            <a:off x="4110127" y="10"/>
            <a:ext cx="8081873" cy="6857990"/>
          </a:xfrm>
          <a:custGeom>
            <a:avLst/>
            <a:gdLst/>
            <a:ahLst/>
            <a:cxnLst/>
            <a:rect l="l" t="t" r="r" b="b"/>
            <a:pathLst>
              <a:path w="8081873" h="6858000">
                <a:moveTo>
                  <a:pt x="0" y="0"/>
                </a:moveTo>
                <a:lnTo>
                  <a:pt x="8081873" y="0"/>
                </a:lnTo>
                <a:lnTo>
                  <a:pt x="8081873" y="6858000"/>
                </a:lnTo>
                <a:lnTo>
                  <a:pt x="0" y="6858000"/>
                </a:lnTo>
                <a:lnTo>
                  <a:pt x="68897" y="6734633"/>
                </a:lnTo>
                <a:cubicBezTo>
                  <a:pt x="558802" y="5812845"/>
                  <a:pt x="848920" y="4668597"/>
                  <a:pt x="848920" y="3429000"/>
                </a:cubicBezTo>
                <a:cubicBezTo>
                  <a:pt x="848920" y="2189404"/>
                  <a:pt x="558802" y="1045156"/>
                  <a:pt x="68897" y="123368"/>
                </a:cubicBezTo>
                <a:close/>
              </a:path>
            </a:pathLst>
          </a:cu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D30E3813-D986-14CB-3989-A6127BA5E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sv-SE" sz="4400" dirty="0"/>
              <a:t>Om naturligt åldrande och demens-sjukdomar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DA244AB-1EE4-C48E-066D-B920AB23EF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1" y="4872922"/>
            <a:ext cx="3933306" cy="1661990"/>
          </a:xfrm>
        </p:spPr>
        <p:txBody>
          <a:bodyPr>
            <a:normAutofit fontScale="92500" lnSpcReduction="20000"/>
          </a:bodyPr>
          <a:lstStyle/>
          <a:p>
            <a:r>
              <a:rPr lang="sv-SE" sz="2000" dirty="0"/>
              <a:t>Presentation för hemsidan</a:t>
            </a:r>
          </a:p>
          <a:p>
            <a:r>
              <a:rPr lang="sv-SE" sz="2000" dirty="0"/>
              <a:t>Gott Ledarskap i Demensvården</a:t>
            </a:r>
          </a:p>
          <a:p>
            <a:r>
              <a:rPr lang="sv-SE" sz="2000" dirty="0"/>
              <a:t>Oktober 2022</a:t>
            </a:r>
          </a:p>
          <a:p>
            <a:r>
              <a:rPr lang="sv-SE" sz="2000" dirty="0"/>
              <a:t>Marianne Melkersson</a:t>
            </a:r>
          </a:p>
          <a:p>
            <a:r>
              <a:rPr lang="sv-SE" sz="2000" dirty="0"/>
              <a:t>Geriatriker</a:t>
            </a:r>
          </a:p>
          <a:p>
            <a:endParaRPr lang="sv-SE" sz="200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7D212F6C-8807-80F2-4157-215204895B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7143" y="5584269"/>
            <a:ext cx="1506921" cy="114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239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664" y="665766"/>
            <a:ext cx="5832648" cy="5759373"/>
          </a:xfrm>
          <a:prstGeom prst="rect">
            <a:avLst/>
          </a:prstGeom>
        </p:spPr>
      </p:pic>
      <p:sp>
        <p:nvSpPr>
          <p:cNvPr id="5" name="textruta 4"/>
          <p:cNvSpPr txBox="1"/>
          <p:nvPr/>
        </p:nvSpPr>
        <p:spPr>
          <a:xfrm>
            <a:off x="7887334" y="6286639"/>
            <a:ext cx="23456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/>
              <a:t>Bild: Svenskt demenscentrum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7CAE1560-AF22-8686-3CA8-8DCE31D7C5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2971" y="5246812"/>
            <a:ext cx="1506921" cy="114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731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185256-89C3-4240-B35B-269D86F37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70C0"/>
                </a:solidFill>
              </a:rPr>
              <a:t>Många olika demenssjukdomar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E8D6853-3F58-6AA7-2C5C-CE1A2EB4F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A.  Nedbrytning av nervceller i hjärnans grå substans       </a:t>
            </a:r>
          </a:p>
          <a:p>
            <a:pPr lvl="1"/>
            <a:r>
              <a:rPr lang="sv-SE" dirty="0"/>
              <a:t>Alzheimers sjukdom 60 – 70 %     Inlagring av äggviteplack – beta </a:t>
            </a:r>
            <a:r>
              <a:rPr lang="sv-SE" dirty="0" err="1"/>
              <a:t>amyloid</a:t>
            </a:r>
            <a:endParaRPr lang="sv-SE" dirty="0"/>
          </a:p>
          <a:p>
            <a:pPr lvl="1"/>
            <a:r>
              <a:rPr lang="sv-SE" dirty="0"/>
              <a:t>Frontallobsdemens   5 %                Förändring nervceller pannloben</a:t>
            </a:r>
          </a:p>
          <a:p>
            <a:pPr lvl="1"/>
            <a:r>
              <a:rPr lang="sv-SE" dirty="0" err="1"/>
              <a:t>Lewykroppsdemens</a:t>
            </a:r>
            <a:r>
              <a:rPr lang="sv-SE" dirty="0"/>
              <a:t> 5 %                 Inlagring små klumpar i hela nervsystemet</a:t>
            </a:r>
          </a:p>
          <a:p>
            <a:pPr lvl="1"/>
            <a:r>
              <a:rPr lang="sv-SE" dirty="0"/>
              <a:t>Parkinsondemens 1-2 %                 Liknande klumpar efter många år</a:t>
            </a:r>
          </a:p>
          <a:p>
            <a:r>
              <a:rPr lang="sv-SE" dirty="0"/>
              <a:t>B. Vaskulär demens 20- 25 % </a:t>
            </a:r>
          </a:p>
          <a:p>
            <a:pPr lvl="1"/>
            <a:r>
              <a:rPr lang="sv-SE" dirty="0"/>
              <a:t>Vitsubstansdemens – (småkärlssjuka)</a:t>
            </a:r>
          </a:p>
          <a:p>
            <a:pPr lvl="1"/>
            <a:r>
              <a:rPr lang="sv-SE" dirty="0"/>
              <a:t>Lokala skador – hjärninfarkter </a:t>
            </a:r>
          </a:p>
          <a:p>
            <a:r>
              <a:rPr lang="sv-SE" dirty="0"/>
              <a:t>C. Sekundära </a:t>
            </a:r>
          </a:p>
          <a:p>
            <a:pPr lvl="1"/>
            <a:r>
              <a:rPr lang="sv-SE" dirty="0"/>
              <a:t>Alkoholdemens, Downs syndrom, HIV , skallskada, </a:t>
            </a:r>
            <a:r>
              <a:rPr lang="sv-SE" dirty="0" err="1"/>
              <a:t>mfl.</a:t>
            </a: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29E4EC6-D52C-68B1-A553-33897F571B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2971" y="5246812"/>
            <a:ext cx="1506921" cy="114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20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demenscentrum.se/globalassets/fakta-om-demens_bild/alz_frisk_sid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478" y="835224"/>
            <a:ext cx="4530240" cy="2500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demenscentrum.se/globalassets/fakta-om-demens_bild/alz_frisk_ova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478" y="3337407"/>
            <a:ext cx="4530240" cy="2811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ruta 1"/>
          <p:cNvSpPr txBox="1"/>
          <p:nvPr/>
        </p:nvSpPr>
        <p:spPr>
          <a:xfrm>
            <a:off x="8184232" y="1484784"/>
            <a:ext cx="1909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Hjärnan från sidan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8184233" y="4509120"/>
            <a:ext cx="1778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Hjärnan uppifrån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3638917" y="6148834"/>
            <a:ext cx="40413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Källa: Professor Agneta Nordberg,</a:t>
            </a:r>
            <a:br>
              <a:rPr lang="sv-SE" dirty="0"/>
            </a:br>
            <a:r>
              <a:rPr lang="sv-SE" dirty="0"/>
              <a:t>KI, sektionen för Alzheimer Neurobiologi.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7902965" y="6310132"/>
            <a:ext cx="26492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/>
              <a:t>Bild: Svenskt demenscentrum</a:t>
            </a:r>
          </a:p>
        </p:txBody>
      </p:sp>
      <p:sp>
        <p:nvSpPr>
          <p:cNvPr id="6" name="textruta 5"/>
          <p:cNvSpPr txBox="1"/>
          <p:nvPr/>
        </p:nvSpPr>
        <p:spPr>
          <a:xfrm>
            <a:off x="3638917" y="465892"/>
            <a:ext cx="3888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Ämnesomsättning med glukos i hjärnan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2541CE13-7163-F22E-6695-2494B82272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2971" y="5246812"/>
            <a:ext cx="1506921" cy="114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031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239DD8-5CF3-8CB7-3659-648126EFD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70C0"/>
                </a:solidFill>
              </a:rPr>
              <a:t>Alzheimers ärftlighet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F190A59-1B25-E738-DC92-4BBBC15A6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Genmutationer, 5%, ger tidig sjukdom – hälften dominant ärftliga , finns bara sex familjer i Sverige</a:t>
            </a:r>
          </a:p>
          <a:p>
            <a:r>
              <a:rPr lang="sv-SE" dirty="0"/>
              <a:t>Sporadisk sjukdom 95 %  </a:t>
            </a:r>
          </a:p>
          <a:p>
            <a:r>
              <a:rPr lang="sv-SE" dirty="0"/>
              <a:t>Av dessa har 25 % kraftig hereditet inom familjen med en eller flera riskgener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F0F3ADA3-C317-3C36-C347-E4C1998E73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2971" y="5246812"/>
            <a:ext cx="1506921" cy="114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746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5C68BA-86F6-57D7-42EE-16D3F8B86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70C0"/>
                </a:solidFill>
              </a:rPr>
              <a:t>Sjukdomens utveckling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0940D14-70C2-FB43-5262-3F0E81CA7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Oföretagsamhet under dagen – oförmögen att planera</a:t>
            </a:r>
          </a:p>
          <a:p>
            <a:r>
              <a:rPr lang="sv-SE" dirty="0"/>
              <a:t>Klarar inte det dagliga livet med kläder, mat och handling</a:t>
            </a:r>
          </a:p>
          <a:p>
            <a:r>
              <a:rPr lang="sv-SE" dirty="0"/>
              <a:t>Ökande oro och ibland aggressivitet</a:t>
            </a:r>
          </a:p>
          <a:p>
            <a:r>
              <a:rPr lang="sv-SE" dirty="0"/>
              <a:t>Rastlöshet med promenader ut ur hemmet</a:t>
            </a:r>
          </a:p>
          <a:p>
            <a:r>
              <a:rPr lang="sv-SE" dirty="0"/>
              <a:t>Känner inte igen personer i sin närhet</a:t>
            </a:r>
          </a:p>
          <a:p>
            <a:r>
              <a:rPr lang="sv-SE" dirty="0"/>
              <a:t>Gångsvårigheter sent i sjukdomen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7884C75E-DB74-FBCF-332D-C6400F27EC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2971" y="5246812"/>
            <a:ext cx="1506921" cy="114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578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2486995-FA0F-8F4F-DF11-119B775CC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70C0"/>
                </a:solidFill>
              </a:rPr>
              <a:t>Medicinsk behandling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BA843F1-D0A2-DDFD-5F02-39374AAFC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Symtomlindrande – underlättar kopplingarna i hjärnan</a:t>
            </a:r>
          </a:p>
          <a:p>
            <a:pPr lvl="2"/>
            <a:r>
              <a:rPr lang="sv-SE" dirty="0" err="1"/>
              <a:t>Aricept</a:t>
            </a:r>
            <a:r>
              <a:rPr lang="sv-SE" dirty="0"/>
              <a:t>, </a:t>
            </a:r>
            <a:r>
              <a:rPr lang="sv-SE" dirty="0" err="1"/>
              <a:t>Reminyl</a:t>
            </a:r>
            <a:r>
              <a:rPr lang="sv-SE" dirty="0"/>
              <a:t>, Exelon (plåster) 1990-talet</a:t>
            </a:r>
          </a:p>
          <a:p>
            <a:pPr lvl="2"/>
            <a:r>
              <a:rPr lang="sv-SE" dirty="0" err="1"/>
              <a:t>Ebixa</a:t>
            </a:r>
            <a:r>
              <a:rPr lang="sv-SE" dirty="0"/>
              <a:t>  2002 </a:t>
            </a:r>
          </a:p>
          <a:p>
            <a:r>
              <a:rPr lang="sv-SE" dirty="0"/>
              <a:t>Stoppar orsaken till sjukdomen –minskar plack + </a:t>
            </a:r>
            <a:r>
              <a:rPr lang="sv-SE" dirty="0" err="1"/>
              <a:t>tau</a:t>
            </a:r>
            <a:r>
              <a:rPr lang="sv-SE" dirty="0"/>
              <a:t>-fibrer </a:t>
            </a:r>
          </a:p>
          <a:p>
            <a:pPr lvl="2"/>
            <a:r>
              <a:rPr lang="sv-SE" b="1" dirty="0" err="1"/>
              <a:t>Lecanemab</a:t>
            </a:r>
            <a:r>
              <a:rPr lang="sv-SE" b="1" dirty="0"/>
              <a:t>, </a:t>
            </a:r>
            <a:r>
              <a:rPr lang="sv-SE" dirty="0" err="1"/>
              <a:t>Bioarctic</a:t>
            </a:r>
            <a:r>
              <a:rPr lang="sv-SE" dirty="0"/>
              <a:t>  artikel presenteras november 2022 </a:t>
            </a:r>
          </a:p>
          <a:p>
            <a:pPr lvl="2"/>
            <a:r>
              <a:rPr lang="sv-SE" dirty="0" err="1"/>
              <a:t>Aduhelm</a:t>
            </a:r>
            <a:r>
              <a:rPr lang="sv-SE" dirty="0"/>
              <a:t> godkänt USA juni 2021 men inte i Europa </a:t>
            </a:r>
          </a:p>
          <a:p>
            <a:pPr lvl="2"/>
            <a:endParaRPr lang="sv-SE" dirty="0"/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A519D3ED-6143-C9C9-927C-EE70C3B03B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2971" y="5246812"/>
            <a:ext cx="1506921" cy="114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8304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D5974C54-F62A-4466-832B-35CA69FC2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7154"/>
            <a:ext cx="10515600" cy="1325563"/>
          </a:xfrm>
        </p:spPr>
        <p:txBody>
          <a:bodyPr anchor="t">
            <a:normAutofit/>
          </a:bodyPr>
          <a:lstStyle/>
          <a:p>
            <a:pPr algn="ctr"/>
            <a:r>
              <a:rPr lang="sv-SE" sz="4000" dirty="0">
                <a:solidFill>
                  <a:schemeClr val="accent1"/>
                </a:solidFill>
              </a:rPr>
              <a:t>        </a:t>
            </a:r>
            <a:r>
              <a:rPr lang="sv-SE" sz="4000" dirty="0">
                <a:solidFill>
                  <a:srgbClr val="0070C0"/>
                </a:solidFill>
              </a:rPr>
              <a:t>Personcentrerat arbetssätt </a:t>
            </a:r>
          </a:p>
        </p:txBody>
      </p:sp>
      <p:sp>
        <p:nvSpPr>
          <p:cNvPr id="37" name="Ellips 36">
            <a:extLst>
              <a:ext uri="{FF2B5EF4-FFF2-40B4-BE49-F238E27FC236}">
                <a16:creationId xmlns:a16="http://schemas.microsoft.com/office/drawing/2014/main" id="{26FE05A6-203D-42F6-9E50-6B354F3156E7}"/>
              </a:ext>
            </a:extLst>
          </p:cNvPr>
          <p:cNvSpPr/>
          <p:nvPr/>
        </p:nvSpPr>
        <p:spPr>
          <a:xfrm>
            <a:off x="4827325" y="2979186"/>
            <a:ext cx="2170113" cy="16118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Individ med egen historia</a:t>
            </a:r>
          </a:p>
        </p:txBody>
      </p:sp>
      <p:cxnSp>
        <p:nvCxnSpPr>
          <p:cNvPr id="41" name="Rak pilkoppling 40">
            <a:extLst>
              <a:ext uri="{FF2B5EF4-FFF2-40B4-BE49-F238E27FC236}">
                <a16:creationId xmlns:a16="http://schemas.microsoft.com/office/drawing/2014/main" id="{00715E0C-1002-414E-80D0-E3FF2AF80373}"/>
              </a:ext>
            </a:extLst>
          </p:cNvPr>
          <p:cNvCxnSpPr>
            <a:cxnSpLocks/>
          </p:cNvCxnSpPr>
          <p:nvPr/>
        </p:nvCxnSpPr>
        <p:spPr>
          <a:xfrm flipH="1" flipV="1">
            <a:off x="3419678" y="2434485"/>
            <a:ext cx="1677238" cy="8643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ruta 43">
            <a:extLst>
              <a:ext uri="{FF2B5EF4-FFF2-40B4-BE49-F238E27FC236}">
                <a16:creationId xmlns:a16="http://schemas.microsoft.com/office/drawing/2014/main" id="{27A20449-EC8D-4CAC-8B70-7C430B34E13A}"/>
              </a:ext>
            </a:extLst>
          </p:cNvPr>
          <p:cNvSpPr txBox="1"/>
          <p:nvPr/>
        </p:nvSpPr>
        <p:spPr>
          <a:xfrm>
            <a:off x="1419676" y="2183154"/>
            <a:ext cx="1887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Levnadsberättelse</a:t>
            </a:r>
          </a:p>
        </p:txBody>
      </p:sp>
      <p:cxnSp>
        <p:nvCxnSpPr>
          <p:cNvPr id="46" name="Rak pilkoppling 45">
            <a:extLst>
              <a:ext uri="{FF2B5EF4-FFF2-40B4-BE49-F238E27FC236}">
                <a16:creationId xmlns:a16="http://schemas.microsoft.com/office/drawing/2014/main" id="{397F439E-85B1-4A81-A66D-9FCEFC3C34FC}"/>
              </a:ext>
            </a:extLst>
          </p:cNvPr>
          <p:cNvCxnSpPr>
            <a:cxnSpLocks/>
            <a:stCxn id="37" idx="7"/>
          </p:cNvCxnSpPr>
          <p:nvPr/>
        </p:nvCxnSpPr>
        <p:spPr>
          <a:xfrm flipV="1">
            <a:off x="6679632" y="2518068"/>
            <a:ext cx="711659" cy="6971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ruta 46">
            <a:extLst>
              <a:ext uri="{FF2B5EF4-FFF2-40B4-BE49-F238E27FC236}">
                <a16:creationId xmlns:a16="http://schemas.microsoft.com/office/drawing/2014/main" id="{68B71160-1ADF-46E8-B1CA-908FBDB9ABB0}"/>
              </a:ext>
            </a:extLst>
          </p:cNvPr>
          <p:cNvSpPr txBox="1"/>
          <p:nvPr/>
        </p:nvSpPr>
        <p:spPr>
          <a:xfrm>
            <a:off x="7264371" y="2183154"/>
            <a:ext cx="1634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Livsstilsfaktorer</a:t>
            </a:r>
          </a:p>
        </p:txBody>
      </p:sp>
      <p:cxnSp>
        <p:nvCxnSpPr>
          <p:cNvPr id="50" name="Rak pilkoppling 49">
            <a:extLst>
              <a:ext uri="{FF2B5EF4-FFF2-40B4-BE49-F238E27FC236}">
                <a16:creationId xmlns:a16="http://schemas.microsoft.com/office/drawing/2014/main" id="{26AD80E4-0E3B-4E18-8B23-79DB360183EC}"/>
              </a:ext>
            </a:extLst>
          </p:cNvPr>
          <p:cNvCxnSpPr>
            <a:cxnSpLocks/>
          </p:cNvCxnSpPr>
          <p:nvPr/>
        </p:nvCxnSpPr>
        <p:spPr>
          <a:xfrm>
            <a:off x="8580154" y="2552486"/>
            <a:ext cx="701524" cy="7297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ktangel 50">
            <a:extLst>
              <a:ext uri="{FF2B5EF4-FFF2-40B4-BE49-F238E27FC236}">
                <a16:creationId xmlns:a16="http://schemas.microsoft.com/office/drawing/2014/main" id="{D6661DF5-374C-4E61-AFD7-89E2C7027CE2}"/>
              </a:ext>
            </a:extLst>
          </p:cNvPr>
          <p:cNvSpPr/>
          <p:nvPr/>
        </p:nvSpPr>
        <p:spPr>
          <a:xfrm>
            <a:off x="9086850" y="3429000"/>
            <a:ext cx="2057400" cy="10953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Mat </a:t>
            </a:r>
          </a:p>
          <a:p>
            <a:pPr algn="ctr"/>
            <a:r>
              <a:rPr lang="sv-SE" dirty="0"/>
              <a:t>Rörelse</a:t>
            </a:r>
          </a:p>
          <a:p>
            <a:pPr algn="ctr"/>
            <a:r>
              <a:rPr lang="sv-SE" dirty="0"/>
              <a:t>Social aktivitet</a:t>
            </a:r>
          </a:p>
          <a:p>
            <a:pPr algn="ctr"/>
            <a:r>
              <a:rPr lang="sv-SE" dirty="0"/>
              <a:t>Utbildning</a:t>
            </a:r>
          </a:p>
        </p:txBody>
      </p:sp>
      <p:cxnSp>
        <p:nvCxnSpPr>
          <p:cNvPr id="55" name="Rak pilkoppling 54">
            <a:extLst>
              <a:ext uri="{FF2B5EF4-FFF2-40B4-BE49-F238E27FC236}">
                <a16:creationId xmlns:a16="http://schemas.microsoft.com/office/drawing/2014/main" id="{6219BE3B-221D-4703-A5A5-F732CF2625EE}"/>
              </a:ext>
            </a:extLst>
          </p:cNvPr>
          <p:cNvCxnSpPr>
            <a:stCxn id="44" idx="2"/>
          </p:cNvCxnSpPr>
          <p:nvPr/>
        </p:nvCxnSpPr>
        <p:spPr>
          <a:xfrm flipH="1">
            <a:off x="1546530" y="2552486"/>
            <a:ext cx="816994" cy="9744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ktangel 56">
            <a:extLst>
              <a:ext uri="{FF2B5EF4-FFF2-40B4-BE49-F238E27FC236}">
                <a16:creationId xmlns:a16="http://schemas.microsoft.com/office/drawing/2014/main" id="{C8C672AD-1FCB-4255-883C-835FFE15D74F}"/>
              </a:ext>
            </a:extLst>
          </p:cNvPr>
          <p:cNvSpPr/>
          <p:nvPr/>
        </p:nvSpPr>
        <p:spPr>
          <a:xfrm>
            <a:off x="756607" y="3575781"/>
            <a:ext cx="1887696" cy="161186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Familj</a:t>
            </a:r>
          </a:p>
          <a:p>
            <a:pPr algn="ctr"/>
            <a:r>
              <a:rPr lang="sv-SE" dirty="0"/>
              <a:t>Yrke</a:t>
            </a:r>
          </a:p>
          <a:p>
            <a:pPr algn="ctr"/>
            <a:r>
              <a:rPr lang="sv-SE" dirty="0"/>
              <a:t>Hemort</a:t>
            </a:r>
          </a:p>
          <a:p>
            <a:pPr algn="ctr"/>
            <a:r>
              <a:rPr lang="sv-SE" dirty="0"/>
              <a:t>Intressen</a:t>
            </a:r>
          </a:p>
          <a:p>
            <a:pPr algn="ctr"/>
            <a:r>
              <a:rPr lang="sv-SE" dirty="0"/>
              <a:t>Kultur, Musik</a:t>
            </a:r>
          </a:p>
        </p:txBody>
      </p:sp>
      <p:cxnSp>
        <p:nvCxnSpPr>
          <p:cNvPr id="62" name="Rak pilkoppling 61">
            <a:extLst>
              <a:ext uri="{FF2B5EF4-FFF2-40B4-BE49-F238E27FC236}">
                <a16:creationId xmlns:a16="http://schemas.microsoft.com/office/drawing/2014/main" id="{33507682-5170-499A-8D84-810CA18560C2}"/>
              </a:ext>
            </a:extLst>
          </p:cNvPr>
          <p:cNvCxnSpPr>
            <a:stCxn id="37" idx="4"/>
          </p:cNvCxnSpPr>
          <p:nvPr/>
        </p:nvCxnSpPr>
        <p:spPr>
          <a:xfrm flipH="1">
            <a:off x="5912381" y="4591050"/>
            <a:ext cx="1" cy="596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ruta 62">
            <a:extLst>
              <a:ext uri="{FF2B5EF4-FFF2-40B4-BE49-F238E27FC236}">
                <a16:creationId xmlns:a16="http://schemas.microsoft.com/office/drawing/2014/main" id="{07BB2F30-B97E-47E5-AA11-0AF0700DC5FE}"/>
              </a:ext>
            </a:extLst>
          </p:cNvPr>
          <p:cNvSpPr txBox="1"/>
          <p:nvPr/>
        </p:nvSpPr>
        <p:spPr>
          <a:xfrm>
            <a:off x="4437854" y="5298091"/>
            <a:ext cx="29534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dirty="0">
                <a:solidFill>
                  <a:srgbClr val="FF0000"/>
                </a:solidFill>
              </a:rPr>
              <a:t>AKTIVITETER</a:t>
            </a:r>
          </a:p>
          <a:p>
            <a:pPr algn="ctr"/>
            <a:r>
              <a:rPr lang="sv-SE" dirty="0">
                <a:solidFill>
                  <a:srgbClr val="FF0000"/>
                </a:solidFill>
              </a:rPr>
              <a:t>Stärka det friska</a:t>
            </a:r>
          </a:p>
          <a:p>
            <a:pPr algn="ctr"/>
            <a:r>
              <a:rPr lang="sv-SE" dirty="0">
                <a:solidFill>
                  <a:srgbClr val="FF0000"/>
                </a:solidFill>
              </a:rPr>
              <a:t>Återerövra sin självständighet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FDDD4B44-BC6D-1404-EA4C-3E9C4CC074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9428" y="5441415"/>
            <a:ext cx="1506921" cy="114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0100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8B1BF2-818A-10F1-5F73-BDB95B7C4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70C0"/>
                </a:solidFill>
              </a:rPr>
              <a:t>Behandling med livsstil, prof. </a:t>
            </a:r>
            <a:r>
              <a:rPr lang="sv-SE" dirty="0" err="1">
                <a:solidFill>
                  <a:srgbClr val="0070C0"/>
                </a:solidFill>
              </a:rPr>
              <a:t>Miia</a:t>
            </a:r>
            <a:r>
              <a:rPr lang="sv-SE" dirty="0">
                <a:solidFill>
                  <a:srgbClr val="0070C0"/>
                </a:solidFill>
              </a:rPr>
              <a:t> </a:t>
            </a:r>
            <a:r>
              <a:rPr lang="sv-SE" dirty="0" err="1">
                <a:solidFill>
                  <a:srgbClr val="0070C0"/>
                </a:solidFill>
              </a:rPr>
              <a:t>Kivipelto</a:t>
            </a:r>
            <a:endParaRPr lang="sv-SE" dirty="0">
              <a:solidFill>
                <a:srgbClr val="0070C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9610CE-5AB2-81C0-58E2-9FCE6BC62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22775"/>
          </a:xfrm>
        </p:spPr>
        <p:txBody>
          <a:bodyPr>
            <a:normAutofit/>
          </a:bodyPr>
          <a:lstStyle/>
          <a:p>
            <a:r>
              <a:rPr lang="sv-SE" dirty="0"/>
              <a:t>1260 personer mellan 60 – 77 år med tydliga riskfaktorer för demens</a:t>
            </a:r>
          </a:p>
          <a:p>
            <a:r>
              <a:rPr lang="sv-SE" dirty="0"/>
              <a:t>Hälften fick utstakat program i två år</a:t>
            </a:r>
          </a:p>
          <a:p>
            <a:pPr marL="971550" lvl="1" indent="-514350">
              <a:buFont typeface="+mj-lt"/>
              <a:buAutoNum type="arabicPeriod"/>
            </a:pPr>
            <a:r>
              <a:rPr lang="sv-SE" dirty="0"/>
              <a:t>Fysisk aktivitet i grupp och </a:t>
            </a:r>
            <a:r>
              <a:rPr lang="sv-SE" dirty="0" err="1"/>
              <a:t>indivudellt</a:t>
            </a:r>
            <a:endParaRPr lang="sv-SE" dirty="0"/>
          </a:p>
          <a:p>
            <a:pPr marL="971550" lvl="1" indent="-514350">
              <a:buFont typeface="+mj-lt"/>
              <a:buAutoNum type="arabicPeriod"/>
            </a:pPr>
            <a:r>
              <a:rPr lang="sv-SE" dirty="0"/>
              <a:t>Kontakt med dietist och hälsosam kost</a:t>
            </a:r>
          </a:p>
          <a:p>
            <a:pPr marL="971550" lvl="1" indent="-514350">
              <a:buFont typeface="+mj-lt"/>
              <a:buAutoNum type="arabicPeriod"/>
            </a:pPr>
            <a:r>
              <a:rPr lang="sv-SE" dirty="0" err="1"/>
              <a:t>Webb-baserad</a:t>
            </a:r>
            <a:r>
              <a:rPr lang="sv-SE" dirty="0"/>
              <a:t> träning av kognitiva förmågor som minne, snabbhet</a:t>
            </a:r>
          </a:p>
          <a:p>
            <a:pPr marL="971550" lvl="1" indent="-514350">
              <a:buFont typeface="+mj-lt"/>
              <a:buAutoNum type="arabicPeriod"/>
            </a:pPr>
            <a:r>
              <a:rPr lang="sv-SE" dirty="0"/>
              <a:t>Regelbundna läkarkontroller av blodtryck, kolesterol, fetma och diabetes</a:t>
            </a:r>
          </a:p>
          <a:p>
            <a:pPr marL="971550" lvl="1" indent="-514350">
              <a:buFont typeface="+mj-lt"/>
              <a:buAutoNum type="arabicPeriod"/>
            </a:pPr>
            <a:r>
              <a:rPr lang="sv-SE" dirty="0"/>
              <a:t>Många träffar i grupp som social träning</a:t>
            </a:r>
          </a:p>
          <a:p>
            <a:pPr marL="971550" lvl="1" indent="-514350">
              <a:buFont typeface="+mj-lt"/>
              <a:buAutoNum type="arabicPeriod"/>
            </a:pPr>
            <a:endParaRPr lang="sv-SE" dirty="0"/>
          </a:p>
          <a:p>
            <a:r>
              <a:rPr lang="sv-SE" dirty="0"/>
              <a:t>Kontrollgruppen fick vanlig hälsorådgivning i 2 år</a:t>
            </a:r>
          </a:p>
          <a:p>
            <a:r>
              <a:rPr lang="sv-SE" dirty="0"/>
              <a:t>Resultat = Förbättrad kognition med 25 % + minskad risk kroniska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5BDF2A7D-C280-7E8B-DF5D-161746A89F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969" y="5693229"/>
            <a:ext cx="1527032" cy="1164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2069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87D0A3-91DC-06AA-B783-3E0AD9306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kan man göra som anhörig?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235A265-EDA4-5D78-B2CD-247707A2C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Få riktig diagnos – vara öppen inför omgivningen</a:t>
            </a:r>
          </a:p>
          <a:p>
            <a:r>
              <a:rPr lang="sv-SE" dirty="0"/>
              <a:t>Demensvänligt samhälle kan utvecklas</a:t>
            </a:r>
          </a:p>
          <a:p>
            <a:r>
              <a:rPr lang="sv-SE" dirty="0"/>
              <a:t>Ta hjälp från kommunen tidigt för vägledning</a:t>
            </a:r>
          </a:p>
          <a:p>
            <a:r>
              <a:rPr lang="sv-SE" dirty="0"/>
              <a:t>Dagcentraler – träffpunkter </a:t>
            </a:r>
          </a:p>
          <a:p>
            <a:r>
              <a:rPr lang="sv-SE" dirty="0"/>
              <a:t>Försöka göra saker tillsammans som tidigare</a:t>
            </a:r>
          </a:p>
          <a:p>
            <a:r>
              <a:rPr lang="sv-SE" dirty="0"/>
              <a:t>Gå med i en demensförening för att dela med andra</a:t>
            </a:r>
          </a:p>
          <a:p>
            <a:r>
              <a:rPr lang="sv-SE" dirty="0"/>
              <a:t>Läsa på Svenskt </a:t>
            </a:r>
            <a:r>
              <a:rPr lang="sv-SE" dirty="0" err="1"/>
              <a:t>demenscentrum</a:t>
            </a:r>
            <a:r>
              <a:rPr lang="sv-SE" dirty="0"/>
              <a:t> </a:t>
            </a:r>
            <a:r>
              <a:rPr lang="sv-SE" dirty="0">
                <a:hlinkClick r:id="rId2"/>
              </a:rPr>
              <a:t>www.demenscentrum.se</a:t>
            </a:r>
            <a:r>
              <a:rPr lang="sv-SE" dirty="0"/>
              <a:t>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1AC6B50-5916-038E-D94C-A47A33262B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2971" y="5246812"/>
            <a:ext cx="1506921" cy="114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5569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814A1F-65E5-63EE-9E50-696B3E6A4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70C0"/>
                </a:solidFill>
              </a:rPr>
              <a:t>Inspiration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3084DC-C309-EFA7-163A-8B9F606BC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sv-SE" sz="2800" dirty="0"/>
              <a:t>TV4 ”4-årigarna på äldreboendet” </a:t>
            </a:r>
            <a:r>
              <a:rPr lang="sv-SE" sz="2800" dirty="0" err="1"/>
              <a:t>sept</a:t>
            </a:r>
            <a:r>
              <a:rPr lang="sv-SE" sz="2800" dirty="0"/>
              <a:t>/okt 2020</a:t>
            </a:r>
          </a:p>
          <a:p>
            <a:pPr marL="457200" lvl="1" indent="0">
              <a:buNone/>
            </a:pPr>
            <a:r>
              <a:rPr lang="sv-SE" sz="2800" dirty="0"/>
              <a:t>Professor Ingmar Skoog och Geriatriker Anne Ekdahl</a:t>
            </a:r>
          </a:p>
          <a:p>
            <a:pPr marL="457200" lvl="1" indent="0">
              <a:buNone/>
            </a:pPr>
            <a:endParaRPr lang="sv-SE" sz="2800" dirty="0"/>
          </a:p>
          <a:p>
            <a:pPr marL="457200" lvl="1" indent="0">
              <a:buNone/>
            </a:pPr>
            <a:r>
              <a:rPr lang="sv-SE" sz="2800" dirty="0"/>
              <a:t>Svenskt </a:t>
            </a:r>
            <a:r>
              <a:rPr lang="sv-SE" sz="2800" dirty="0" err="1"/>
              <a:t>demenscentrum</a:t>
            </a:r>
            <a:endParaRPr lang="sv-SE" sz="2800" dirty="0"/>
          </a:p>
          <a:p>
            <a:pPr marL="457200" lvl="1" indent="0">
              <a:buNone/>
            </a:pPr>
            <a:r>
              <a:rPr lang="sv-SE" sz="2800" dirty="0">
                <a:hlinkClick r:id="rId2"/>
              </a:rPr>
              <a:t>www.demenscentrum.se</a:t>
            </a:r>
            <a:endParaRPr lang="sv-SE" sz="2800" dirty="0"/>
          </a:p>
          <a:p>
            <a:pPr marL="457200" lvl="1" indent="0">
              <a:buNone/>
            </a:pPr>
            <a:endParaRPr lang="sv-SE" sz="2800" dirty="0"/>
          </a:p>
          <a:p>
            <a:pPr marL="457200" lvl="1" indent="0">
              <a:buNone/>
            </a:pPr>
            <a:endParaRPr lang="sv-SE" sz="2800" dirty="0"/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52DC792F-5AC4-0CD7-2755-FEE1332B03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2971" y="5246812"/>
            <a:ext cx="1506921" cy="114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227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sv-SE" altLang="sv-SE" dirty="0"/>
              <a:t>          </a:t>
            </a:r>
            <a:r>
              <a:rPr lang="sv-SE" altLang="sv-SE" dirty="0">
                <a:solidFill>
                  <a:srgbClr val="00B0F0"/>
                </a:solidFill>
              </a:rPr>
              <a:t>”Äldre” – vad innebär det?</a:t>
            </a:r>
          </a:p>
        </p:txBody>
      </p:sp>
      <p:sp>
        <p:nvSpPr>
          <p:cNvPr id="4099" name="Line 5"/>
          <p:cNvSpPr>
            <a:spLocks noChangeShapeType="1"/>
          </p:cNvSpPr>
          <p:nvPr/>
        </p:nvSpPr>
        <p:spPr bwMode="auto">
          <a:xfrm>
            <a:off x="3000375" y="1916113"/>
            <a:ext cx="0" cy="3744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dirty="0"/>
          </a:p>
        </p:txBody>
      </p:sp>
      <p:sp>
        <p:nvSpPr>
          <p:cNvPr id="4100" name="Line 6"/>
          <p:cNvSpPr>
            <a:spLocks noChangeShapeType="1"/>
          </p:cNvSpPr>
          <p:nvPr/>
        </p:nvSpPr>
        <p:spPr bwMode="auto">
          <a:xfrm>
            <a:off x="3000376" y="5661025"/>
            <a:ext cx="7667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dirty="0"/>
          </a:p>
        </p:txBody>
      </p:sp>
      <p:sp>
        <p:nvSpPr>
          <p:cNvPr id="4101" name="Line 7"/>
          <p:cNvSpPr>
            <a:spLocks noChangeShapeType="1"/>
          </p:cNvSpPr>
          <p:nvPr/>
        </p:nvSpPr>
        <p:spPr bwMode="auto">
          <a:xfrm>
            <a:off x="4224338" y="56610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dirty="0"/>
          </a:p>
        </p:txBody>
      </p:sp>
      <p:sp>
        <p:nvSpPr>
          <p:cNvPr id="4102" name="Line 8"/>
          <p:cNvSpPr>
            <a:spLocks noChangeShapeType="1"/>
          </p:cNvSpPr>
          <p:nvPr/>
        </p:nvSpPr>
        <p:spPr bwMode="auto">
          <a:xfrm>
            <a:off x="5664200" y="56610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dirty="0"/>
          </a:p>
        </p:txBody>
      </p:sp>
      <p:sp>
        <p:nvSpPr>
          <p:cNvPr id="4103" name="Line 9"/>
          <p:cNvSpPr>
            <a:spLocks noChangeShapeType="1"/>
          </p:cNvSpPr>
          <p:nvPr/>
        </p:nvSpPr>
        <p:spPr bwMode="auto">
          <a:xfrm>
            <a:off x="8401050" y="56610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dirty="0"/>
          </a:p>
        </p:txBody>
      </p:sp>
      <p:sp>
        <p:nvSpPr>
          <p:cNvPr id="4104" name="Line 10"/>
          <p:cNvSpPr>
            <a:spLocks noChangeShapeType="1"/>
          </p:cNvSpPr>
          <p:nvPr/>
        </p:nvSpPr>
        <p:spPr bwMode="auto">
          <a:xfrm>
            <a:off x="7032625" y="56610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dirty="0"/>
          </a:p>
        </p:txBody>
      </p:sp>
      <p:sp>
        <p:nvSpPr>
          <p:cNvPr id="4105" name="Line 11"/>
          <p:cNvSpPr>
            <a:spLocks noChangeShapeType="1"/>
          </p:cNvSpPr>
          <p:nvPr/>
        </p:nvSpPr>
        <p:spPr bwMode="auto">
          <a:xfrm>
            <a:off x="4438651" y="3716338"/>
            <a:ext cx="3034289" cy="13414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dirty="0"/>
          </a:p>
        </p:txBody>
      </p:sp>
      <p:sp>
        <p:nvSpPr>
          <p:cNvPr id="4106" name="Line 12"/>
          <p:cNvSpPr>
            <a:spLocks noChangeShapeType="1"/>
          </p:cNvSpPr>
          <p:nvPr/>
        </p:nvSpPr>
        <p:spPr bwMode="auto">
          <a:xfrm flipV="1">
            <a:off x="3000376" y="3716339"/>
            <a:ext cx="1438275" cy="1944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dirty="0"/>
          </a:p>
        </p:txBody>
      </p:sp>
      <p:sp>
        <p:nvSpPr>
          <p:cNvPr id="4107" name="Line 13"/>
          <p:cNvSpPr>
            <a:spLocks noChangeShapeType="1"/>
          </p:cNvSpPr>
          <p:nvPr/>
        </p:nvSpPr>
        <p:spPr bwMode="auto">
          <a:xfrm>
            <a:off x="7391402" y="3860800"/>
            <a:ext cx="1460499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dirty="0"/>
          </a:p>
        </p:txBody>
      </p:sp>
      <p:sp>
        <p:nvSpPr>
          <p:cNvPr id="4108" name="Line 14"/>
          <p:cNvSpPr>
            <a:spLocks noChangeShapeType="1"/>
          </p:cNvSpPr>
          <p:nvPr/>
        </p:nvSpPr>
        <p:spPr bwMode="auto">
          <a:xfrm>
            <a:off x="7391400" y="3850481"/>
            <a:ext cx="1460501" cy="838201"/>
          </a:xfrm>
          <a:custGeom>
            <a:avLst/>
            <a:gdLst>
              <a:gd name="connsiteX0" fmla="*/ 0 w 3276600"/>
              <a:gd name="connsiteY0" fmla="*/ 0 h 1800225"/>
              <a:gd name="connsiteX1" fmla="*/ 3276600 w 3276600"/>
              <a:gd name="connsiteY1" fmla="*/ 1800225 h 1800225"/>
              <a:gd name="connsiteX0" fmla="*/ 0 w 3276600"/>
              <a:gd name="connsiteY0" fmla="*/ 0 h 1800225"/>
              <a:gd name="connsiteX1" fmla="*/ 1397000 w 3276600"/>
              <a:gd name="connsiteY1" fmla="*/ 787400 h 1800225"/>
              <a:gd name="connsiteX2" fmla="*/ 3276600 w 3276600"/>
              <a:gd name="connsiteY2" fmla="*/ 1800225 h 1800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76600" h="1800225">
                <a:moveTo>
                  <a:pt x="0" y="0"/>
                </a:moveTo>
                <a:cubicBezTo>
                  <a:pt x="558800" y="304800"/>
                  <a:pt x="838200" y="482600"/>
                  <a:pt x="1397000" y="787400"/>
                </a:cubicBezTo>
                <a:cubicBezTo>
                  <a:pt x="812800" y="473075"/>
                  <a:pt x="2184400" y="1200150"/>
                  <a:pt x="3276600" y="1800225"/>
                </a:cubicBezTo>
              </a:path>
            </a:pathLst>
          </a:cu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dirty="0"/>
          </a:p>
        </p:txBody>
      </p:sp>
      <p:sp>
        <p:nvSpPr>
          <p:cNvPr id="4109" name="Text Box 15"/>
          <p:cNvSpPr txBox="1">
            <a:spLocks noChangeArrowheads="1"/>
          </p:cNvSpPr>
          <p:nvPr/>
        </p:nvSpPr>
        <p:spPr bwMode="auto">
          <a:xfrm>
            <a:off x="2807277" y="5693569"/>
            <a:ext cx="7943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v-SE" altLang="sv-SE" sz="1800" dirty="0"/>
              <a:t>O               20                  40                  60                  80              100    120år</a:t>
            </a:r>
          </a:p>
        </p:txBody>
      </p:sp>
      <p:sp>
        <p:nvSpPr>
          <p:cNvPr id="4110" name="Line 16"/>
          <p:cNvSpPr>
            <a:spLocks noChangeShapeType="1"/>
          </p:cNvSpPr>
          <p:nvPr/>
        </p:nvSpPr>
        <p:spPr bwMode="auto">
          <a:xfrm>
            <a:off x="7391400" y="3284538"/>
            <a:ext cx="0" cy="5762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dirty="0"/>
          </a:p>
        </p:txBody>
      </p:sp>
      <p:sp>
        <p:nvSpPr>
          <p:cNvPr id="4111" name="Text Box 17"/>
          <p:cNvSpPr txBox="1">
            <a:spLocks noChangeArrowheads="1"/>
          </p:cNvSpPr>
          <p:nvPr/>
        </p:nvSpPr>
        <p:spPr bwMode="auto">
          <a:xfrm>
            <a:off x="7031037" y="2924176"/>
            <a:ext cx="720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sv-SE" altLang="sv-SE" sz="1800" dirty="0">
                <a:solidFill>
                  <a:srgbClr val="FF0000"/>
                </a:solidFill>
              </a:rPr>
              <a:t>65 år    </a:t>
            </a:r>
          </a:p>
        </p:txBody>
      </p:sp>
      <p:sp>
        <p:nvSpPr>
          <p:cNvPr id="4112" name="Text Box 18"/>
          <p:cNvSpPr txBox="1">
            <a:spLocks noChangeArrowheads="1"/>
          </p:cNvSpPr>
          <p:nvPr/>
        </p:nvSpPr>
        <p:spPr bwMode="auto">
          <a:xfrm>
            <a:off x="2187575" y="15763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v-SE" altLang="sv-SE" sz="1800" dirty="0"/>
              <a:t>Funktionsnivå</a:t>
            </a:r>
          </a:p>
        </p:txBody>
      </p:sp>
      <p:cxnSp>
        <p:nvCxnSpPr>
          <p:cNvPr id="3" name="Rak 2"/>
          <p:cNvCxnSpPr>
            <a:stCxn id="4110" idx="1"/>
          </p:cNvCxnSpPr>
          <p:nvPr/>
        </p:nvCxnSpPr>
        <p:spPr>
          <a:xfrm>
            <a:off x="7391402" y="3860800"/>
            <a:ext cx="1224879" cy="211470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ak 5"/>
          <p:cNvCxnSpPr/>
          <p:nvPr/>
        </p:nvCxnSpPr>
        <p:spPr>
          <a:xfrm>
            <a:off x="8851900" y="4699001"/>
            <a:ext cx="628476" cy="9620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Rak 8"/>
          <p:cNvCxnSpPr/>
          <p:nvPr/>
        </p:nvCxnSpPr>
        <p:spPr>
          <a:xfrm>
            <a:off x="8616280" y="4072270"/>
            <a:ext cx="1286176" cy="160551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8616280" y="4072271"/>
            <a:ext cx="1872208" cy="1588755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Bildobjekt 1">
            <a:extLst>
              <a:ext uri="{FF2B5EF4-FFF2-40B4-BE49-F238E27FC236}">
                <a16:creationId xmlns:a16="http://schemas.microsoft.com/office/drawing/2014/main" id="{022005A5-7D3D-92F4-6EF9-B846AE9B7B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0617" y="5488185"/>
            <a:ext cx="1506921" cy="114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6747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5BE637-FC71-11F6-EA3A-DFAA15735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>
                <a:solidFill>
                  <a:srgbClr val="0070C0"/>
                </a:solidFill>
              </a:rPr>
              <a:t>Föreningen Gott Ledarskap i Demensvården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BCCB32-3615-FA84-BF49-BA5852433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Stipendium på 50.000 kr till duktig enhetschef varje år</a:t>
            </a:r>
          </a:p>
          <a:p>
            <a:r>
              <a:rPr lang="sv-SE" dirty="0"/>
              <a:t>Sprider budskap om vad som skapar bra boenden</a:t>
            </a:r>
          </a:p>
          <a:p>
            <a:r>
              <a:rPr lang="sv-SE" dirty="0"/>
              <a:t>Sprider kunskap om demenssjukdomar i samhället</a:t>
            </a:r>
          </a:p>
          <a:p>
            <a:r>
              <a:rPr lang="sv-SE" dirty="0"/>
              <a:t>Nominera en chef före </a:t>
            </a:r>
            <a:r>
              <a:rPr lang="sv-SE" b="1" dirty="0"/>
              <a:t>12 februari 2023 </a:t>
            </a:r>
            <a:r>
              <a:rPr lang="sv-SE" dirty="0"/>
              <a:t>på hemsidan</a:t>
            </a:r>
          </a:p>
          <a:p>
            <a:r>
              <a:rPr lang="sv-SE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www.gottledarskap.nu</a:t>
            </a:r>
            <a:r>
              <a:rPr lang="sv-SE" dirty="0">
                <a:solidFill>
                  <a:srgbClr val="0070C0"/>
                </a:solidFill>
              </a:rPr>
              <a:t> </a:t>
            </a:r>
          </a:p>
          <a:p>
            <a:r>
              <a:rPr lang="sv-SE" dirty="0"/>
              <a:t>Medlemskap stödjer verksamheten </a:t>
            </a:r>
            <a:r>
              <a:rPr lang="sv-SE" b="1" dirty="0"/>
              <a:t>150 kr/år</a:t>
            </a:r>
          </a:p>
          <a:p>
            <a:r>
              <a:rPr lang="sv-SE" b="1" dirty="0" err="1"/>
              <a:t>Swisha</a:t>
            </a:r>
            <a:r>
              <a:rPr lang="sv-SE" dirty="0"/>
              <a:t> till 1234547568    </a:t>
            </a:r>
            <a:r>
              <a:rPr lang="sv-SE" b="1" dirty="0"/>
              <a:t>Bankgiro</a:t>
            </a:r>
            <a:r>
              <a:rPr lang="sv-SE" dirty="0"/>
              <a:t> 446 - 3139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ACF70CCE-D87C-DADD-2613-9F81369FAE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2971" y="5246812"/>
            <a:ext cx="1506921" cy="114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728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24000" y="-3172331"/>
            <a:ext cx="5053756" cy="68018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sv-SE" altLang="sv-SE" sz="1600" dirty="0">
                <a:solidFill>
                  <a:srgbClr val="333333"/>
                </a:solidFill>
                <a:latin typeface="ProximaNova-Semibold"/>
              </a:rPr>
              <a:t>Antal 100 år och äldre 1968−2016 och prognos 2017−2060</a:t>
            </a:r>
          </a:p>
          <a:p>
            <a:pPr eaLnBrk="0" hangingPunct="0"/>
            <a:r>
              <a:rPr lang="sv-SE" altLang="sv-SE" sz="1200" dirty="0">
                <a:solidFill>
                  <a:srgbClr val="333333"/>
                </a:solidFill>
                <a:latin typeface="ProximaNova-Regular"/>
              </a:rPr>
              <a:t>  </a:t>
            </a:r>
            <a:endParaRPr lang="sv-SE" altLang="sv-SE" sz="800" dirty="0"/>
          </a:p>
          <a:p>
            <a:pPr eaLnBrk="0" hangingPunct="0"/>
            <a:br>
              <a:rPr lang="sv-SE" altLang="sv-SE" sz="20400" dirty="0">
                <a:solidFill>
                  <a:srgbClr val="333333"/>
                </a:solidFill>
                <a:latin typeface="ProximaNova-Regular"/>
              </a:rPr>
            </a:br>
            <a:endParaRPr lang="sv-SE" altLang="sv-SE" sz="20400" dirty="0">
              <a:solidFill>
                <a:srgbClr val="333333"/>
              </a:solidFill>
              <a:latin typeface="ProximaNova-Regular"/>
            </a:endParaRPr>
          </a:p>
        </p:txBody>
      </p:sp>
      <p:pic>
        <p:nvPicPr>
          <p:cNvPr id="2050" name="Picture 2" descr="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007" y="1844824"/>
            <a:ext cx="6633987" cy="340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ubrik 4"/>
          <p:cNvSpPr>
            <a:spLocks noGrp="1"/>
          </p:cNvSpPr>
          <p:nvPr>
            <p:ph type="title"/>
          </p:nvPr>
        </p:nvSpPr>
        <p:spPr>
          <a:xfrm>
            <a:off x="1981200" y="1052736"/>
            <a:ext cx="8229600" cy="364902"/>
          </a:xfrm>
        </p:spPr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70C0"/>
                </a:solidFill>
              </a:rPr>
              <a:t>Antal 100 år och äldre 1968−2016 och prognos 2017−2060</a:t>
            </a:r>
            <a:br>
              <a:rPr lang="sv-SE" dirty="0"/>
            </a:b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1800" dirty="0"/>
              <a:t>                                                                                                                          </a:t>
            </a:r>
            <a:r>
              <a:rPr lang="sv-SE" sz="1200" dirty="0"/>
              <a:t>Källa SCB</a:t>
            </a:r>
          </a:p>
          <a:p>
            <a:pPr marL="0" indent="0">
              <a:buNone/>
            </a:pPr>
            <a:r>
              <a:rPr lang="sv-SE" sz="1900" b="1" dirty="0"/>
              <a:t>          År 1970 var 127 personer &gt; 100 å</a:t>
            </a:r>
          </a:p>
          <a:p>
            <a:pPr marL="0" indent="0">
              <a:buNone/>
            </a:pPr>
            <a:r>
              <a:rPr lang="sv-SE" sz="1900" b="1" dirty="0"/>
              <a:t>          År 2016 var 2000  &gt; 100 år                         </a:t>
            </a:r>
            <a:r>
              <a:rPr lang="sv-SE" sz="1900" b="1" dirty="0" err="1"/>
              <a:t>År</a:t>
            </a:r>
            <a:r>
              <a:rPr lang="sv-SE" sz="1900" b="1" dirty="0"/>
              <a:t> 2060 förväntas 9000 personer vara &gt; 100 år</a:t>
            </a:r>
          </a:p>
          <a:p>
            <a:endParaRPr lang="sv-SE" sz="1900" b="1" dirty="0"/>
          </a:p>
          <a:p>
            <a:endParaRPr lang="sv-SE" sz="1800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F04848D2-9774-65F3-CE1F-F7369FA525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2971" y="5246812"/>
            <a:ext cx="1506921" cy="114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122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B4CDC6-FFA2-B4CB-CB8B-57197CEFE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70C0"/>
                </a:solidFill>
              </a:rPr>
              <a:t>”70 är det nya 50” </a:t>
            </a:r>
            <a:r>
              <a:rPr lang="sv-SE" sz="2800" dirty="0">
                <a:solidFill>
                  <a:srgbClr val="0070C0"/>
                </a:solidFill>
              </a:rPr>
              <a:t>citat professor Ingmar Skoog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2E34044-9D25-F3A1-1FB1-595976CE5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Befolkningen allt friskare i hög ålder både fysisk förmåga och intellektuell förmåga</a:t>
            </a:r>
          </a:p>
          <a:p>
            <a:r>
              <a:rPr lang="sv-SE" dirty="0"/>
              <a:t>Lever ”sundare”, bättre bostäder, bättre sjukvård, bättre utbildning,  bättre ekonomi</a:t>
            </a:r>
          </a:p>
          <a:p>
            <a:r>
              <a:rPr lang="sv-SE" dirty="0"/>
              <a:t>Fortsatt aktiva och aktiverar hjärnan genom socialt umgänge, kurser, korsord mm</a:t>
            </a:r>
          </a:p>
          <a:p>
            <a:r>
              <a:rPr lang="sv-SE" dirty="0"/>
              <a:t>1986 hade 30% av 85-åringar demenssjukdom  </a:t>
            </a:r>
          </a:p>
          <a:p>
            <a:r>
              <a:rPr lang="sv-SE" dirty="0"/>
              <a:t>2008 var det 23 %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3835BAE1-33B8-352C-05AE-EE8A7B621A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2971" y="5246812"/>
            <a:ext cx="1506921" cy="114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798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8F165E-C231-49D1-D5BB-CF48A1913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70C0"/>
                </a:solidFill>
              </a:rPr>
              <a:t>Hjärnans naturliga åldrande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2D644B7-4B80-B6DD-3FD8-8C2A80476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Antalet nervceller, kontaktpunkter, signalsubstanser minskar</a:t>
            </a:r>
          </a:p>
          <a:p>
            <a:r>
              <a:rPr lang="sv-SE" dirty="0"/>
              <a:t>Tack vare reservkapaciteten kan hjärnan fungera bra ändå</a:t>
            </a:r>
          </a:p>
          <a:p>
            <a:r>
              <a:rPr lang="sv-SE" dirty="0"/>
              <a:t>Åldersglömska = t.ex. svårigheter att hitta namn direkt</a:t>
            </a:r>
          </a:p>
          <a:p>
            <a:r>
              <a:rPr lang="sv-SE" dirty="0"/>
              <a:t>Korttidsminnet överförs dåligt i långtidsminnet, men man kan kompensera</a:t>
            </a:r>
          </a:p>
          <a:p>
            <a:r>
              <a:rPr lang="sv-SE" dirty="0"/>
              <a:t>Kunskapsminne och procedurminne fungerar bra</a:t>
            </a:r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932D87E-0FE6-A487-91C7-14BA981288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2971" y="5246812"/>
            <a:ext cx="1506921" cy="114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304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75520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B0F0"/>
                </a:solidFill>
              </a:rPr>
              <a:t>Livsstilsfaktorer som påverkar kognitiva förmågan och skjuter upp sjukdom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Vad som är bra för hjärtat är bra för hjärnan</a:t>
            </a:r>
          </a:p>
          <a:p>
            <a:pPr lvl="1"/>
            <a:r>
              <a:rPr lang="sv-SE" dirty="0"/>
              <a:t>Regelbunden motion både för kropp o hjärna</a:t>
            </a:r>
          </a:p>
          <a:p>
            <a:pPr lvl="1"/>
            <a:r>
              <a:rPr lang="sv-SE" dirty="0"/>
              <a:t>Medelhavskost </a:t>
            </a:r>
          </a:p>
          <a:p>
            <a:pPr lvl="1"/>
            <a:r>
              <a:rPr lang="sv-SE" dirty="0"/>
              <a:t>Sociala aktiviteter – ensamhet kan öka risken för svikt</a:t>
            </a:r>
          </a:p>
          <a:p>
            <a:pPr lvl="1"/>
            <a:r>
              <a:rPr lang="sv-SE" dirty="0"/>
              <a:t>Behandla högt blodtryck, diabetes, blodfetter, övervikt </a:t>
            </a:r>
          </a:p>
          <a:p>
            <a:r>
              <a:rPr lang="sv-SE" dirty="0"/>
              <a:t>Undvika stress i medelåldern o depression, sömn</a:t>
            </a:r>
          </a:p>
          <a:p>
            <a:r>
              <a:rPr lang="sv-SE" dirty="0"/>
              <a:t>Hög utbildning – ökar hjärnans reserv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74A5-35B5-4646-90D3-218A7E2AF822}" type="slidenum">
              <a:rPr lang="sv-SE" smtClean="0"/>
              <a:t>6</a:t>
            </a:fld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3C45CED2-5142-8DA5-6ECB-A48CEEB37A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2971" y="5246812"/>
            <a:ext cx="1506921" cy="114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08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CE3548-F511-4A6F-028D-C7FDDC5C9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70C0"/>
                </a:solidFill>
              </a:rPr>
              <a:t>När skall man misstänka sjukdom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F8D301A-66C5-3591-623A-877AFE239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Svårt redovisa vad man gjort – glömmer överenskommelser</a:t>
            </a:r>
          </a:p>
          <a:p>
            <a:r>
              <a:rPr lang="sv-SE" dirty="0"/>
              <a:t>Frågar om samma sak flera gånger</a:t>
            </a:r>
          </a:p>
          <a:p>
            <a:r>
              <a:rPr lang="sv-SE" dirty="0"/>
              <a:t>Förlägger saker – går vilse</a:t>
            </a:r>
          </a:p>
          <a:p>
            <a:r>
              <a:rPr lang="sv-SE" dirty="0"/>
              <a:t>Svårt tänka logiskt och abstrakt</a:t>
            </a:r>
          </a:p>
          <a:p>
            <a:r>
              <a:rPr lang="sv-SE" dirty="0"/>
              <a:t>Praktiska svårigheter </a:t>
            </a:r>
          </a:p>
          <a:p>
            <a:r>
              <a:rPr lang="sv-SE" dirty="0"/>
              <a:t>Osäkerhet, irritabilitet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2847034-50D7-E0DA-98DF-6FEF857BD2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2971" y="5246812"/>
            <a:ext cx="1506921" cy="114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171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A34077-D67E-AA59-52D7-CB09E947C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      </a:t>
            </a:r>
            <a:r>
              <a:rPr lang="sv-SE" dirty="0">
                <a:solidFill>
                  <a:srgbClr val="0070C0"/>
                </a:solidFill>
              </a:rPr>
              <a:t>Utredning börjar på Vårdcentralen</a:t>
            </a:r>
            <a:br>
              <a:rPr lang="sv-SE" dirty="0"/>
            </a:br>
            <a:r>
              <a:rPr lang="sv-SE" sz="3600" b="0" dirty="0"/>
              <a:t>”Minnesstörningen upplevs handikappande för den drabbade och närstående”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5B8D32E-908D-93A2-8573-1A5A290B5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Intervjuer med patient och anhöriga</a:t>
            </a:r>
          </a:p>
          <a:p>
            <a:r>
              <a:rPr lang="sv-SE" dirty="0"/>
              <a:t>Utesluta annan hjärnsjukdom, t.ex. tumör med röntgen</a:t>
            </a:r>
          </a:p>
          <a:p>
            <a:r>
              <a:rPr lang="sv-SE" dirty="0"/>
              <a:t>Utesluta andra generella sjukdomar med blodprover</a:t>
            </a:r>
          </a:p>
          <a:p>
            <a:r>
              <a:rPr lang="sv-SE" dirty="0"/>
              <a:t>Psykologtesta med enkla test</a:t>
            </a:r>
          </a:p>
          <a:p>
            <a:r>
              <a:rPr lang="sv-SE" dirty="0"/>
              <a:t>Eventuell remiss Minnesmottagning vid sjukhus där ryggmärgsprov viktigt för diagnos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236A1D79-0540-2515-D93B-E84DAD1EA1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2971" y="5246812"/>
            <a:ext cx="1506921" cy="114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905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>
                <a:solidFill>
                  <a:srgbClr val="00B0F0"/>
                </a:solidFill>
              </a:rPr>
              <a:t>Ålder största risken för att drabbas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Huvudsakligen &gt; 65 år</a:t>
            </a:r>
          </a:p>
          <a:p>
            <a:r>
              <a:rPr lang="sv-SE" dirty="0"/>
              <a:t>&gt; 85 år har 20% en demenssjukdom </a:t>
            </a:r>
          </a:p>
          <a:p>
            <a:r>
              <a:rPr lang="sv-SE" dirty="0"/>
              <a:t>Vid 90 års ålder 50 % sjuka oftast i olika blandformer Alzheimer/vaskulär demens</a:t>
            </a:r>
          </a:p>
          <a:p>
            <a:r>
              <a:rPr lang="sv-SE" dirty="0">
                <a:solidFill>
                  <a:srgbClr val="FF0000"/>
                </a:solidFill>
              </a:rPr>
              <a:t>MEN</a:t>
            </a:r>
            <a:r>
              <a:rPr lang="sv-SE" dirty="0"/>
              <a:t> nästan 10 000 är yngre än 65 år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59ACBD7-70C3-402C-C3CD-2C91FA0B4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2971" y="5246812"/>
            <a:ext cx="1506921" cy="114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193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869</Words>
  <Application>Microsoft Office PowerPoint</Application>
  <PresentationFormat>Bredbild</PresentationFormat>
  <Paragraphs>149</Paragraphs>
  <Slides>20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ProximaNova-Regular</vt:lpstr>
      <vt:lpstr>ProximaNova-Semibold</vt:lpstr>
      <vt:lpstr>Office-tema</vt:lpstr>
      <vt:lpstr>Om naturligt åldrande och demens-sjukdomar</vt:lpstr>
      <vt:lpstr>          ”Äldre” – vad innebär det?</vt:lpstr>
      <vt:lpstr>Antal 100 år och äldre 1968−2016 och prognos 2017−2060 </vt:lpstr>
      <vt:lpstr>”70 är det nya 50” citat professor Ingmar Skoog</vt:lpstr>
      <vt:lpstr>Hjärnans naturliga åldrande</vt:lpstr>
      <vt:lpstr>Livsstilsfaktorer som påverkar kognitiva förmågan och skjuter upp sjukdom</vt:lpstr>
      <vt:lpstr>När skall man misstänka sjukdom</vt:lpstr>
      <vt:lpstr>      Utredning börjar på Vårdcentralen ”Minnesstörningen upplevs handikappande för den drabbade och närstående”</vt:lpstr>
      <vt:lpstr>Ålder största risken för att drabbas</vt:lpstr>
      <vt:lpstr>PowerPoint-presentation</vt:lpstr>
      <vt:lpstr>Många olika demenssjukdomar</vt:lpstr>
      <vt:lpstr>PowerPoint-presentation</vt:lpstr>
      <vt:lpstr>Alzheimers ärftlighet</vt:lpstr>
      <vt:lpstr>Sjukdomens utveckling</vt:lpstr>
      <vt:lpstr>Medicinsk behandling</vt:lpstr>
      <vt:lpstr>        Personcentrerat arbetssätt </vt:lpstr>
      <vt:lpstr>Behandling med livsstil, prof. Miia Kivipelto</vt:lpstr>
      <vt:lpstr>Vad kan man göra som anhörig?</vt:lpstr>
      <vt:lpstr>Inspiration</vt:lpstr>
      <vt:lpstr>Föreningen Gott Ledarskap i Demensvården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 naturligt åldrande och demens-sjukdomar</dc:title>
  <dc:creator>Marianne Melkersson</dc:creator>
  <cp:lastModifiedBy>Marianne Melkersson</cp:lastModifiedBy>
  <cp:revision>1</cp:revision>
  <dcterms:created xsi:type="dcterms:W3CDTF">2022-10-15T15:34:11Z</dcterms:created>
  <dcterms:modified xsi:type="dcterms:W3CDTF">2022-10-15T15:37:39Z</dcterms:modified>
</cp:coreProperties>
</file>